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69" r:id="rId5"/>
    <p:sldId id="268" r:id="rId6"/>
    <p:sldId id="270" r:id="rId7"/>
    <p:sldId id="261" r:id="rId8"/>
    <p:sldId id="267" r:id="rId9"/>
    <p:sldId id="262" r:id="rId10"/>
    <p:sldId id="264" r:id="rId11"/>
    <p:sldId id="263" r:id="rId12"/>
    <p:sldId id="265" r:id="rId13"/>
    <p:sldId id="266" r:id="rId14"/>
    <p:sldId id="271" r:id="rId15"/>
    <p:sldId id="272"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4762" autoAdjust="0"/>
  </p:normalViewPr>
  <p:slideViewPr>
    <p:cSldViewPr>
      <p:cViewPr varScale="1">
        <p:scale>
          <a:sx n="52" d="100"/>
          <a:sy n="52" d="100"/>
        </p:scale>
        <p:origin x="-318"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C20F58-93F5-4A90-AC86-CF33E291B048}" type="datetimeFigureOut">
              <a:rPr lang="en-GB" smtClean="0"/>
              <a:pPr/>
              <a:t>10/09/2013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463815-76AB-4E87-A126-43D88A1C101B}" type="slidenum">
              <a:rPr lang="en-GB" smtClean="0"/>
              <a:pPr/>
              <a:t>‹#›</a:t>
            </a:fld>
            <a:endParaRPr lang="en-GB"/>
          </a:p>
        </p:txBody>
      </p:sp>
    </p:spTree>
    <p:extLst>
      <p:ext uri="{BB962C8B-B14F-4D97-AF65-F5344CB8AC3E}">
        <p14:creationId xmlns:p14="http://schemas.microsoft.com/office/powerpoint/2010/main" val="7536418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D463815-76AB-4E87-A126-43D88A1C101B}" type="slidenum">
              <a:rPr lang="en-GB" smtClean="0"/>
              <a:pPr/>
              <a:t>1</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a:spcBef>
                <a:spcPct val="0"/>
              </a:spcBef>
              <a:tabLst>
                <a:tab pos="723900" algn="l"/>
                <a:tab pos="1447800" algn="l"/>
                <a:tab pos="2171700" algn="l"/>
                <a:tab pos="2895600" algn="l"/>
                <a:tab pos="3619500" algn="l"/>
                <a:tab pos="4343400" algn="l"/>
                <a:tab pos="5067300" algn="l"/>
                <a:tab pos="5791200" algn="l"/>
              </a:tabLst>
            </a:pPr>
            <a:r>
              <a:rPr lang="de-CH" sz="1800" dirty="0" smtClean="0">
                <a:latin typeface="Arial" charset="0"/>
                <a:ea typeface="DejaVu Sans" charset="0"/>
                <a:cs typeface="DejaVu Sans" charset="0"/>
              </a:rPr>
              <a:t>The problem of mobility – in terms of motorised transportation – is, amongst other issues, defined by the challenges of climate change, of peak oil and the ecological limits of our mobile ways of live in general.</a:t>
            </a:r>
          </a:p>
          <a:p>
            <a:pPr eaLnBrk="1">
              <a:spcBef>
                <a:spcPct val="0"/>
              </a:spcBef>
              <a:tabLst>
                <a:tab pos="723900" algn="l"/>
                <a:tab pos="1447800" algn="l"/>
                <a:tab pos="2171700" algn="l"/>
                <a:tab pos="2895600" algn="l"/>
                <a:tab pos="3619500" algn="l"/>
                <a:tab pos="4343400" algn="l"/>
                <a:tab pos="5067300" algn="l"/>
                <a:tab pos="5791200" algn="l"/>
              </a:tabLst>
            </a:pPr>
            <a:r>
              <a:rPr lang="de-CH" sz="1800" dirty="0" smtClean="0">
                <a:latin typeface="Arial" charset="0"/>
                <a:ea typeface="DejaVu Sans" charset="0"/>
                <a:cs typeface="DejaVu Sans" charset="0"/>
              </a:rPr>
              <a:t>Furthermore, the current mobility system mainly serves the powerful elites. What is being discussed is not about the mobilities of the marginal and the unproductive.</a:t>
            </a:r>
          </a:p>
          <a:p>
            <a:pPr eaLnBrk="1">
              <a:spcBef>
                <a:spcPct val="0"/>
              </a:spcBef>
              <a:tabLst>
                <a:tab pos="723900" algn="l"/>
                <a:tab pos="1447800" algn="l"/>
                <a:tab pos="2171700" algn="l"/>
                <a:tab pos="2895600" algn="l"/>
                <a:tab pos="3619500" algn="l"/>
                <a:tab pos="4343400" algn="l"/>
                <a:tab pos="5067300" algn="l"/>
                <a:tab pos="5791200" algn="l"/>
              </a:tabLst>
            </a:pPr>
            <a:r>
              <a:rPr lang="de-CH" sz="1800" dirty="0" smtClean="0">
                <a:latin typeface="Arial" charset="0"/>
                <a:ea typeface="DejaVu Sans" charset="0"/>
                <a:cs typeface="DejaVu Sans" charset="0"/>
              </a:rPr>
              <a:t>The solutions to the mobility problem, framed in these terms, are seen in technological fixes and high tech solutions, such as alternative fuels, intelligent transport systems, integration of information and communication technologies and means of transportation etc.</a:t>
            </a:r>
          </a:p>
          <a:p>
            <a:pPr eaLnBrk="1">
              <a:spcBef>
                <a:spcPct val="0"/>
              </a:spcBef>
              <a:tabLst>
                <a:tab pos="723900" algn="l"/>
                <a:tab pos="1447800" algn="l"/>
                <a:tab pos="2171700" algn="l"/>
                <a:tab pos="2895600" algn="l"/>
                <a:tab pos="3619500" algn="l"/>
                <a:tab pos="4343400" algn="l"/>
                <a:tab pos="5067300" algn="l"/>
                <a:tab pos="5791200" algn="l"/>
              </a:tabLst>
            </a:pPr>
            <a:r>
              <a:rPr lang="de-CH" sz="1800" dirty="0" smtClean="0">
                <a:latin typeface="Arial" charset="0"/>
                <a:ea typeface="DejaVu Sans" charset="0"/>
                <a:cs typeface="DejaVu Sans" charset="0"/>
              </a:rPr>
              <a:t>Yet, what are largely seen as unchangeable givens, prescribing the present and the future, are underlying principles such as economic growth regimes, resting on the ongoing exploitation of resources, Furthermore, when discussing possible futures, the ideas of liberal individualism and the corresponding ideas of freedom are untouchable values.</a:t>
            </a:r>
            <a:endParaRPr lang="en-GB" sz="1800" dirty="0"/>
          </a:p>
        </p:txBody>
      </p:sp>
      <p:sp>
        <p:nvSpPr>
          <p:cNvPr id="4" name="Slide Number Placeholder 3"/>
          <p:cNvSpPr>
            <a:spLocks noGrp="1"/>
          </p:cNvSpPr>
          <p:nvPr>
            <p:ph type="sldNum" sz="quarter" idx="10"/>
          </p:nvPr>
        </p:nvSpPr>
        <p:spPr/>
        <p:txBody>
          <a:bodyPr/>
          <a:lstStyle/>
          <a:p>
            <a:fld id="{CD463815-76AB-4E87-A126-43D88A1C101B}" type="slidenum">
              <a:rPr lang="en-GB" smtClean="0"/>
              <a:pPr/>
              <a:t>2</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a:spcBef>
                <a:spcPct val="0"/>
              </a:spcBef>
              <a:tabLst>
                <a:tab pos="723900" algn="l"/>
                <a:tab pos="1447800" algn="l"/>
                <a:tab pos="2171700" algn="l"/>
                <a:tab pos="2895600" algn="l"/>
                <a:tab pos="3619500" algn="l"/>
                <a:tab pos="4343400" algn="l"/>
                <a:tab pos="5067300" algn="l"/>
                <a:tab pos="5791200" algn="l"/>
              </a:tabLst>
            </a:pPr>
            <a:r>
              <a:rPr lang="de-CH" sz="1800" dirty="0" smtClean="0">
                <a:latin typeface="Arial" charset="0"/>
                <a:ea typeface="DejaVu Sans" charset="0"/>
                <a:cs typeface="DejaVu Sans" charset="0"/>
              </a:rPr>
              <a:t>Mobilities scholars have enlarged the frame of the problem by several shifts of perspective.</a:t>
            </a:r>
          </a:p>
          <a:p>
            <a:pPr eaLnBrk="1">
              <a:spcBef>
                <a:spcPct val="0"/>
              </a:spcBef>
              <a:tabLst>
                <a:tab pos="723900" algn="l"/>
                <a:tab pos="1447800" algn="l"/>
                <a:tab pos="2171700" algn="l"/>
                <a:tab pos="2895600" algn="l"/>
                <a:tab pos="3619500" algn="l"/>
                <a:tab pos="4343400" algn="l"/>
                <a:tab pos="5067300" algn="l"/>
                <a:tab pos="5791200" algn="l"/>
              </a:tabLst>
            </a:pPr>
            <a:r>
              <a:rPr lang="de-CH" sz="1800" dirty="0" smtClean="0">
                <a:latin typeface="Arial" charset="0"/>
                <a:ea typeface="DejaVu Sans" charset="0"/>
                <a:cs typeface="DejaVu Sans" charset="0"/>
              </a:rPr>
              <a:t>- Rather than focussing on the realised movements per se, concepts such as network capital and motility emphasise the enabling dimension of movement. That is in particular the social inclusion which increasingly rests on mobility due to the geographical dispersion of networks and opportunities. Network capital consists of resources which tend to be socially and geographically unequally distributed. Thus, injustices and inequalities happen at the interface of network capital and network geographies. </a:t>
            </a:r>
          </a:p>
          <a:p>
            <a:pPr eaLnBrk="1">
              <a:spcBef>
                <a:spcPct val="0"/>
              </a:spcBef>
              <a:tabLst>
                <a:tab pos="723900" algn="l"/>
                <a:tab pos="1447800" algn="l"/>
                <a:tab pos="2171700" algn="l"/>
                <a:tab pos="2895600" algn="l"/>
                <a:tab pos="3619500" algn="l"/>
                <a:tab pos="4343400" algn="l"/>
                <a:tab pos="5067300" algn="l"/>
                <a:tab pos="5791200" algn="l"/>
              </a:tabLst>
            </a:pPr>
            <a:endParaRPr lang="de-CH" sz="1800" dirty="0" smtClean="0">
              <a:latin typeface="Arial" charset="0"/>
              <a:ea typeface="DejaVu Sans" charset="0"/>
              <a:cs typeface="DejaVu Sans" charset="0"/>
            </a:endParaRPr>
          </a:p>
          <a:p>
            <a:pPr eaLnBrk="1">
              <a:spcBef>
                <a:spcPct val="0"/>
              </a:spcBef>
              <a:tabLst>
                <a:tab pos="723900" algn="l"/>
                <a:tab pos="1447800" algn="l"/>
                <a:tab pos="2171700" algn="l"/>
                <a:tab pos="2895600" algn="l"/>
                <a:tab pos="3619500" algn="l"/>
                <a:tab pos="4343400" algn="l"/>
                <a:tab pos="5067300" algn="l"/>
                <a:tab pos="5791200" algn="l"/>
              </a:tabLst>
            </a:pPr>
            <a:r>
              <a:rPr lang="de-CH" sz="1800" dirty="0" smtClean="0">
                <a:latin typeface="Arial" charset="0"/>
                <a:ea typeface="DejaVu Sans" charset="0"/>
                <a:cs typeface="DejaVu Sans" charset="0"/>
              </a:rPr>
              <a:t>In the face of the outlined challenges of current mobility regimes, mobility scholars tend to see potential solutions in new technologies and their combination, e.g. smart mobilities systems.</a:t>
            </a:r>
          </a:p>
          <a:p>
            <a:pPr eaLnBrk="1">
              <a:spcBef>
                <a:spcPct val="0"/>
              </a:spcBef>
              <a:tabLst>
                <a:tab pos="723900" algn="l"/>
                <a:tab pos="1447800" algn="l"/>
                <a:tab pos="2171700" algn="l"/>
                <a:tab pos="2895600" algn="l"/>
                <a:tab pos="3619500" algn="l"/>
                <a:tab pos="4343400" algn="l"/>
                <a:tab pos="5067300" algn="l"/>
                <a:tab pos="5791200" algn="l"/>
              </a:tabLst>
            </a:pPr>
            <a:r>
              <a:rPr lang="de-CH" sz="1800" dirty="0" smtClean="0">
                <a:latin typeface="Arial" charset="0"/>
                <a:ea typeface="DejaVu Sans" charset="0"/>
                <a:cs typeface="DejaVu Sans" charset="0"/>
              </a:rPr>
              <a:t>Yet, it seems that there is a downside to these technological approaches, like the sustaining of high energy consumption. Furthermore, intelligent systems of transportation also imply issues of surveillance and control, as, amongst others, Mimi Sheller, Jeremy Packer and Kingsley Dennis and John Urry have discussed.</a:t>
            </a:r>
          </a:p>
          <a:p>
            <a:endParaRPr lang="en-GB" dirty="0"/>
          </a:p>
        </p:txBody>
      </p:sp>
      <p:sp>
        <p:nvSpPr>
          <p:cNvPr id="4" name="Slide Number Placeholder 3"/>
          <p:cNvSpPr>
            <a:spLocks noGrp="1"/>
          </p:cNvSpPr>
          <p:nvPr>
            <p:ph type="sldNum" sz="quarter" idx="10"/>
          </p:nvPr>
        </p:nvSpPr>
        <p:spPr/>
        <p:txBody>
          <a:bodyPr/>
          <a:lstStyle/>
          <a:p>
            <a:fld id="{CD463815-76AB-4E87-A126-43D88A1C101B}" type="slidenum">
              <a:rPr lang="en-GB" smtClean="0"/>
              <a:pPr/>
              <a:t>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15900" indent="-214313" eaLnBrk="1">
              <a:spcBef>
                <a:spcPct val="0"/>
              </a:spcBef>
              <a:tabLst>
                <a:tab pos="723900" algn="l"/>
                <a:tab pos="1447800" algn="l"/>
                <a:tab pos="2171700" algn="l"/>
                <a:tab pos="2895600" algn="l"/>
                <a:tab pos="3619500" algn="l"/>
                <a:tab pos="4343400" algn="l"/>
                <a:tab pos="5067300" algn="l"/>
                <a:tab pos="5791200" algn="l"/>
              </a:tabLst>
            </a:pPr>
            <a:r>
              <a:rPr lang="de-CH" sz="1800" dirty="0" smtClean="0">
                <a:latin typeface="Calibri" charset="0"/>
                <a:ea typeface="DejaVu Sans" charset="0"/>
                <a:cs typeface="DejaVu Sans" charset="0"/>
              </a:rPr>
              <a:t>What we want to do in our paper, is to shift focus.</a:t>
            </a:r>
          </a:p>
          <a:p>
            <a:pPr marL="215900" indent="-214313" eaLnBrk="1">
              <a:spcBef>
                <a:spcPct val="0"/>
              </a:spcBef>
              <a:buSzPct val="45000"/>
              <a:buFont typeface="Wingdings" charset="0"/>
              <a:buChar char="l"/>
              <a:tabLst>
                <a:tab pos="723900" algn="l"/>
                <a:tab pos="1447800" algn="l"/>
                <a:tab pos="2171700" algn="l"/>
                <a:tab pos="2895600" algn="l"/>
                <a:tab pos="3619500" algn="l"/>
                <a:tab pos="4343400" algn="l"/>
                <a:tab pos="5067300" algn="l"/>
                <a:tab pos="5791200" algn="l"/>
              </a:tabLst>
            </a:pPr>
            <a:r>
              <a:rPr lang="de-CH" sz="1800" dirty="0" smtClean="0">
                <a:latin typeface="Calibri" charset="0"/>
                <a:ea typeface="DejaVu Sans" charset="0"/>
                <a:cs typeface="DejaVu Sans" charset="0"/>
              </a:rPr>
              <a:t> We will take mobility justice as the point of departure in order to outline what a </a:t>
            </a:r>
            <a:r>
              <a:rPr lang="de-CH" sz="1800" i="1" dirty="0" smtClean="0">
                <a:latin typeface="Calibri" charset="0"/>
                <a:ea typeface="DejaVu Sans" charset="0"/>
                <a:cs typeface="DejaVu Sans" charset="0"/>
              </a:rPr>
              <a:t>just </a:t>
            </a:r>
            <a:r>
              <a:rPr lang="de-CH" sz="1800" dirty="0" smtClean="0">
                <a:latin typeface="Calibri" charset="0"/>
                <a:ea typeface="DejaVu Sans" charset="0"/>
                <a:cs typeface="DejaVu Sans" charset="0"/>
              </a:rPr>
              <a:t>mobility system might look like.</a:t>
            </a:r>
          </a:p>
          <a:p>
            <a:pPr marL="215900" indent="-214313" eaLnBrk="1">
              <a:spcBef>
                <a:spcPct val="0"/>
              </a:spcBef>
              <a:buSzPct val="45000"/>
              <a:buFont typeface="Wingdings" charset="0"/>
              <a:buChar char="l"/>
              <a:tabLst>
                <a:tab pos="723900" algn="l"/>
                <a:tab pos="1447800" algn="l"/>
                <a:tab pos="2171700" algn="l"/>
                <a:tab pos="2895600" algn="l"/>
                <a:tab pos="3619500" algn="l"/>
                <a:tab pos="4343400" algn="l"/>
                <a:tab pos="5067300" algn="l"/>
                <a:tab pos="5791200" algn="l"/>
              </a:tabLst>
            </a:pPr>
            <a:r>
              <a:rPr lang="de-CH" sz="1800" dirty="0" smtClean="0">
                <a:latin typeface="Calibri" charset="0"/>
                <a:ea typeface="DejaVu Sans" charset="0"/>
                <a:cs typeface="DejaVu Sans" charset="0"/>
              </a:rPr>
              <a:t>In terms of justice, we draw on several concepts:</a:t>
            </a:r>
          </a:p>
          <a:p>
            <a:pPr marL="647700" lvl="1" indent="-430213" eaLnBrk="1">
              <a:spcBef>
                <a:spcPct val="0"/>
              </a:spcBef>
              <a:buSzPct val="45000"/>
              <a:buFont typeface="Wingdings" charset="0"/>
              <a:buChar char="l"/>
              <a:tabLst>
                <a:tab pos="723900" algn="l"/>
                <a:tab pos="1447800" algn="l"/>
                <a:tab pos="2171700" algn="l"/>
                <a:tab pos="2895600" algn="l"/>
                <a:tab pos="3619500" algn="l"/>
                <a:tab pos="4343400" algn="l"/>
                <a:tab pos="5067300" algn="l"/>
                <a:tab pos="5791200" algn="l"/>
              </a:tabLst>
            </a:pPr>
            <a:r>
              <a:rPr lang="de-CH" sz="1800" dirty="0" smtClean="0">
                <a:latin typeface="Calibri" charset="0"/>
                <a:ea typeface="DejaVu Sans" charset="0"/>
                <a:cs typeface="DejaVu Sans" charset="0"/>
              </a:rPr>
              <a:t>Firstly, the impacts and benefits of the current mobility system are unevenly distributed. This is also discussed as an issue of environmental justice</a:t>
            </a:r>
          </a:p>
          <a:p>
            <a:pPr marL="647700" lvl="1" indent="-430213" eaLnBrk="1">
              <a:spcBef>
                <a:spcPct val="0"/>
              </a:spcBef>
              <a:buSzPct val="45000"/>
              <a:buFont typeface="Wingdings" charset="0"/>
              <a:buChar char="l"/>
              <a:tabLst>
                <a:tab pos="723900" algn="l"/>
                <a:tab pos="1447800" algn="l"/>
                <a:tab pos="2171700" algn="l"/>
                <a:tab pos="2895600" algn="l"/>
                <a:tab pos="3619500" algn="l"/>
                <a:tab pos="4343400" algn="l"/>
                <a:tab pos="5067300" algn="l"/>
                <a:tab pos="5791200" algn="l"/>
              </a:tabLst>
            </a:pPr>
            <a:r>
              <a:rPr lang="de-CH" sz="1800" dirty="0" smtClean="0">
                <a:latin typeface="Calibri" charset="0"/>
                <a:ea typeface="DejaVu Sans" charset="0"/>
                <a:cs typeface="DejaVu Sans" charset="0"/>
              </a:rPr>
              <a:t>Secondly, in terms of intergenerational justice, the current system of mobility affects the chances of future generations in regards to resources, quality of the environment etc.</a:t>
            </a:r>
          </a:p>
          <a:p>
            <a:endParaRPr lang="en-GB" dirty="0"/>
          </a:p>
        </p:txBody>
      </p:sp>
      <p:sp>
        <p:nvSpPr>
          <p:cNvPr id="4" name="Slide Number Placeholder 3"/>
          <p:cNvSpPr>
            <a:spLocks noGrp="1"/>
          </p:cNvSpPr>
          <p:nvPr>
            <p:ph type="sldNum" sz="quarter" idx="10"/>
          </p:nvPr>
        </p:nvSpPr>
        <p:spPr/>
        <p:txBody>
          <a:bodyPr/>
          <a:lstStyle/>
          <a:p>
            <a:fld id="{CD463815-76AB-4E87-A126-43D88A1C101B}" type="slidenum">
              <a:rPr lang="en-GB" smtClean="0"/>
              <a:pPr/>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marL="215900" indent="-214313" eaLnBrk="1">
              <a:spcBef>
                <a:spcPct val="0"/>
              </a:spcBef>
              <a:buSzPct val="45000"/>
              <a:buFont typeface="Wingdings" charset="0"/>
              <a:buChar char="l"/>
              <a:tabLst>
                <a:tab pos="723900" algn="l"/>
                <a:tab pos="1447800" algn="l"/>
                <a:tab pos="2171700" algn="l"/>
                <a:tab pos="2895600" algn="l"/>
                <a:tab pos="3619500" algn="l"/>
                <a:tab pos="4343400" algn="l"/>
                <a:tab pos="5067300" algn="l"/>
                <a:tab pos="5791200" algn="l"/>
              </a:tabLst>
            </a:pPr>
            <a:r>
              <a:rPr lang="de-CH" sz="1800" dirty="0" smtClean="0">
                <a:latin typeface="Arial" charset="0"/>
                <a:ea typeface="DejaVu Sans" charset="0"/>
                <a:cs typeface="DejaVu Sans" charset="0"/>
              </a:rPr>
              <a:t>The current mobility regime entails a range of injustices, which are imbuilt in the socio-spatial order</a:t>
            </a:r>
          </a:p>
          <a:p>
            <a:pPr marL="647700" lvl="1" indent="-430213" eaLnBrk="1">
              <a:spcBef>
                <a:spcPct val="0"/>
              </a:spcBef>
              <a:buSzPct val="45000"/>
              <a:buFont typeface="Wingdings" charset="0"/>
              <a:buChar char="l"/>
              <a:tabLst>
                <a:tab pos="723900" algn="l"/>
                <a:tab pos="1447800" algn="l"/>
                <a:tab pos="2171700" algn="l"/>
                <a:tab pos="2895600" algn="l"/>
                <a:tab pos="3619500" algn="l"/>
                <a:tab pos="4343400" algn="l"/>
                <a:tab pos="5067300" algn="l"/>
                <a:tab pos="5791200" algn="l"/>
              </a:tabLst>
            </a:pPr>
            <a:r>
              <a:rPr lang="de-CH" sz="1800" dirty="0" smtClean="0">
                <a:latin typeface="Arial" charset="0"/>
                <a:ea typeface="DejaVu Sans" charset="0"/>
                <a:cs typeface="DejaVu Sans" charset="0"/>
              </a:rPr>
              <a:t>Social injustice: </a:t>
            </a:r>
          </a:p>
          <a:p>
            <a:pPr marL="647700" lvl="1" indent="-430213" eaLnBrk="1">
              <a:spcBef>
                <a:spcPct val="0"/>
              </a:spcBef>
              <a:buSzPct val="45000"/>
              <a:buFont typeface="Wingdings" charset="0"/>
              <a:buChar char="l"/>
              <a:tabLst>
                <a:tab pos="723900" algn="l"/>
                <a:tab pos="1447800" algn="l"/>
                <a:tab pos="2171700" algn="l"/>
                <a:tab pos="2895600" algn="l"/>
                <a:tab pos="3619500" algn="l"/>
                <a:tab pos="4343400" algn="l"/>
                <a:tab pos="5067300" algn="l"/>
                <a:tab pos="5791200" algn="l"/>
              </a:tabLst>
            </a:pPr>
            <a:r>
              <a:rPr lang="de-CH" sz="1800" dirty="0" smtClean="0">
                <a:latin typeface="Arial" charset="0"/>
                <a:ea typeface="DejaVu Sans" charset="0"/>
                <a:cs typeface="DejaVu Sans" charset="0"/>
              </a:rPr>
              <a:t>unequal distribution of network capital: gendered, class-based, racialised</a:t>
            </a:r>
          </a:p>
          <a:p>
            <a:pPr marL="647700" lvl="1" indent="-430213" eaLnBrk="1">
              <a:spcBef>
                <a:spcPct val="0"/>
              </a:spcBef>
              <a:buSzPct val="45000"/>
              <a:buFont typeface="Wingdings" charset="0"/>
              <a:buChar char="l"/>
              <a:tabLst>
                <a:tab pos="723900" algn="l"/>
                <a:tab pos="1447800" algn="l"/>
                <a:tab pos="2171700" algn="l"/>
                <a:tab pos="2895600" algn="l"/>
                <a:tab pos="3619500" algn="l"/>
                <a:tab pos="4343400" algn="l"/>
                <a:tab pos="5067300" algn="l"/>
                <a:tab pos="5791200" algn="l"/>
              </a:tabLst>
            </a:pPr>
            <a:r>
              <a:rPr lang="de-CH" sz="1800" dirty="0" smtClean="0">
                <a:latin typeface="Arial" charset="0"/>
                <a:ea typeface="DejaVu Sans" charset="0"/>
                <a:cs typeface="DejaVu Sans" charset="0"/>
              </a:rPr>
              <a:t>Unequal effects and benefits of mobilities</a:t>
            </a:r>
          </a:p>
          <a:p>
            <a:pPr marL="647700" lvl="1" indent="-430213" eaLnBrk="1">
              <a:spcBef>
                <a:spcPct val="0"/>
              </a:spcBef>
              <a:buSzPct val="45000"/>
              <a:buFont typeface="Wingdings" charset="0"/>
              <a:buChar char="l"/>
              <a:tabLst>
                <a:tab pos="723900" algn="l"/>
                <a:tab pos="1447800" algn="l"/>
                <a:tab pos="2171700" algn="l"/>
                <a:tab pos="2895600" algn="l"/>
                <a:tab pos="3619500" algn="l"/>
                <a:tab pos="4343400" algn="l"/>
                <a:tab pos="5067300" algn="l"/>
                <a:tab pos="5791200" algn="l"/>
              </a:tabLst>
            </a:pPr>
            <a:r>
              <a:rPr lang="de-CH" sz="1800" dirty="0" smtClean="0">
                <a:latin typeface="Arial" charset="0"/>
                <a:ea typeface="DejaVu Sans" charset="0"/>
                <a:cs typeface="DejaVu Sans" charset="0"/>
              </a:rPr>
              <a:t>Spatial injustice: splintering urbanism: ongoing polarisation of hot and cold spots of provision (Graham and Marvin 2001) ==&gt; low-carbon mobility options tend to be available only at gentrified connected urban residential areas</a:t>
            </a:r>
          </a:p>
          <a:p>
            <a:pPr marL="647700" lvl="1" indent="-430213" eaLnBrk="1">
              <a:spcBef>
                <a:spcPct val="0"/>
              </a:spcBef>
              <a:buSzPct val="45000"/>
              <a:buFont typeface="Wingdings" charset="0"/>
              <a:buChar char="l"/>
              <a:tabLst>
                <a:tab pos="723900" algn="l"/>
                <a:tab pos="1447800" algn="l"/>
                <a:tab pos="2171700" algn="l"/>
                <a:tab pos="2895600" algn="l"/>
                <a:tab pos="3619500" algn="l"/>
                <a:tab pos="4343400" algn="l"/>
                <a:tab pos="5067300" algn="l"/>
                <a:tab pos="5791200" algn="l"/>
              </a:tabLst>
            </a:pPr>
            <a:r>
              <a:rPr lang="de-CH" sz="1800" dirty="0" smtClean="0">
                <a:latin typeface="Arial" charset="0"/>
                <a:ea typeface="DejaVu Sans" charset="0"/>
                <a:cs typeface="DejaVu Sans" charset="0"/>
              </a:rPr>
              <a:t>Autonomy injustice: the compulsions and the constraints to be mobile or immobile root in particular in economic policies and cultural norms, e.g. workfare policies, immigration regimes, delegitimisation of particular mobility practices</a:t>
            </a:r>
          </a:p>
          <a:p>
            <a:pPr marL="215900" indent="-214313" eaLnBrk="1">
              <a:spcBef>
                <a:spcPct val="0"/>
              </a:spcBef>
              <a:buClrTx/>
              <a:buSzTx/>
              <a:buFontTx/>
              <a:buNone/>
              <a:tabLst>
                <a:tab pos="723900" algn="l"/>
                <a:tab pos="1447800" algn="l"/>
                <a:tab pos="2171700" algn="l"/>
                <a:tab pos="2895600" algn="l"/>
                <a:tab pos="3619500" algn="l"/>
                <a:tab pos="4343400" algn="l"/>
                <a:tab pos="5067300" algn="l"/>
                <a:tab pos="5791200" algn="l"/>
              </a:tabLst>
            </a:pPr>
            <a:r>
              <a:rPr lang="de-CH" sz="1800" dirty="0" smtClean="0">
                <a:latin typeface="Arial" charset="0"/>
                <a:ea typeface="DejaVu Sans" charset="0"/>
                <a:cs typeface="DejaVu Sans" charset="0"/>
              </a:rPr>
              <a:t>So rather than (im)mobility </a:t>
            </a:r>
            <a:r>
              <a:rPr lang="de-CH" sz="1800" i="1" dirty="0" smtClean="0">
                <a:latin typeface="Arial" charset="0"/>
                <a:ea typeface="DejaVu Sans" charset="0"/>
                <a:cs typeface="DejaVu Sans" charset="0"/>
              </a:rPr>
              <a:t>per se</a:t>
            </a:r>
            <a:r>
              <a:rPr lang="de-CH" sz="1800" dirty="0" smtClean="0">
                <a:latin typeface="Arial" charset="0"/>
                <a:ea typeface="DejaVu Sans" charset="0"/>
                <a:cs typeface="DejaVu Sans" charset="0"/>
              </a:rPr>
              <a:t>, focus on compulsion and autonomy: unjust (im)mobillity is compelled subjection to socio-spatial order and not chosen.</a:t>
            </a:r>
          </a:p>
          <a:p>
            <a:endParaRPr lang="en-GB" dirty="0"/>
          </a:p>
        </p:txBody>
      </p:sp>
      <p:sp>
        <p:nvSpPr>
          <p:cNvPr id="4" name="Slide Number Placeholder 3"/>
          <p:cNvSpPr>
            <a:spLocks noGrp="1"/>
          </p:cNvSpPr>
          <p:nvPr>
            <p:ph type="sldNum" sz="quarter" idx="10"/>
          </p:nvPr>
        </p:nvSpPr>
        <p:spPr/>
        <p:txBody>
          <a:bodyPr/>
          <a:lstStyle/>
          <a:p>
            <a:fld id="{CD463815-76AB-4E87-A126-43D88A1C101B}" type="slidenum">
              <a:rPr lang="en-GB" smtClean="0"/>
              <a:pPr/>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a:spcBef>
                <a:spcPct val="0"/>
              </a:spcBef>
              <a:tabLst>
                <a:tab pos="723900" algn="l"/>
                <a:tab pos="1447800" algn="l"/>
                <a:tab pos="2171700" algn="l"/>
                <a:tab pos="2895600" algn="l"/>
                <a:tab pos="3619500" algn="l"/>
                <a:tab pos="4343400" algn="l"/>
                <a:tab pos="5067300" algn="l"/>
                <a:tab pos="5791200" algn="l"/>
              </a:tabLst>
            </a:pPr>
            <a:r>
              <a:rPr lang="de-CH" sz="1800" dirty="0" smtClean="0">
                <a:latin typeface="Arial" charset="0"/>
                <a:ea typeface="DejaVu Sans" charset="0"/>
                <a:cs typeface="DejaVu Sans" charset="0"/>
              </a:rPr>
              <a:t>Before outlining a utopian idea of a mobility regime which addresses the outlined ecological and justice issues, we will now briefly summarise the problems we see in regards to the hegemonic concept of automobile freedom.</a:t>
            </a:r>
          </a:p>
          <a:p>
            <a:pPr eaLnBrk="1">
              <a:spcBef>
                <a:spcPct val="0"/>
              </a:spcBef>
              <a:tabLst>
                <a:tab pos="723900" algn="l"/>
                <a:tab pos="1447800" algn="l"/>
                <a:tab pos="2171700" algn="l"/>
                <a:tab pos="2895600" algn="l"/>
                <a:tab pos="3619500" algn="l"/>
                <a:tab pos="4343400" algn="l"/>
                <a:tab pos="5067300" algn="l"/>
                <a:tab pos="5791200" algn="l"/>
              </a:tabLst>
            </a:pPr>
            <a:r>
              <a:rPr lang="de-CH" sz="1800" dirty="0" smtClean="0">
                <a:latin typeface="Arial" charset="0"/>
                <a:ea typeface="DejaVu Sans" charset="0"/>
                <a:cs typeface="DejaVu Sans" charset="0"/>
              </a:rPr>
              <a:t>- automobility represents a very specific, de-socialised form of freedom, that is the individual freedom FROM social and spatial ties. Thus, the freedom and power associated with the car may be described as what Bauman termed „exit option“, the power to leave situations.</a:t>
            </a:r>
          </a:p>
          <a:p>
            <a:pPr eaLnBrk="1">
              <a:spcBef>
                <a:spcPct val="0"/>
              </a:spcBef>
              <a:tabLst>
                <a:tab pos="723900" algn="l"/>
                <a:tab pos="1447800" algn="l"/>
                <a:tab pos="2171700" algn="l"/>
                <a:tab pos="2895600" algn="l"/>
                <a:tab pos="3619500" algn="l"/>
                <a:tab pos="4343400" algn="l"/>
                <a:tab pos="5067300" algn="l"/>
                <a:tab pos="5791200" algn="l"/>
              </a:tabLst>
            </a:pPr>
            <a:r>
              <a:rPr lang="de-CH" sz="1800" dirty="0" smtClean="0">
                <a:latin typeface="Arial" charset="0"/>
                <a:ea typeface="DejaVu Sans" charset="0"/>
                <a:cs typeface="DejaVu Sans" charset="0"/>
              </a:rPr>
              <a:t>	According to Bauman, this prime technique of power allows „escape, slippage, elision and avoidance, the effective rejection of any territorial confinement“ and the possibility to escape into „sheer inaccessibility“.</a:t>
            </a:r>
          </a:p>
          <a:p>
            <a:pPr eaLnBrk="1">
              <a:spcBef>
                <a:spcPct val="0"/>
              </a:spcBef>
              <a:tabLst>
                <a:tab pos="723900" algn="l"/>
                <a:tab pos="1447800" algn="l"/>
                <a:tab pos="2171700" algn="l"/>
                <a:tab pos="2895600" algn="l"/>
                <a:tab pos="3619500" algn="l"/>
                <a:tab pos="4343400" algn="l"/>
                <a:tab pos="5067300" algn="l"/>
                <a:tab pos="5791200" algn="l"/>
              </a:tabLst>
            </a:pPr>
            <a:r>
              <a:rPr lang="de-CH" sz="1800" dirty="0" smtClean="0">
                <a:latin typeface="Arial" charset="0"/>
                <a:ea typeface="DejaVu Sans" charset="0"/>
                <a:cs typeface="DejaVu Sans" charset="0"/>
              </a:rPr>
              <a:t>Furthermore, the freedom of automobility is a highly regulated governed form of freedom of choice, contingent on available infrastructures, the constraining of other mobilities and other practices.</a:t>
            </a:r>
          </a:p>
          <a:p>
            <a:endParaRPr lang="en-GB" dirty="0"/>
          </a:p>
        </p:txBody>
      </p:sp>
      <p:sp>
        <p:nvSpPr>
          <p:cNvPr id="4" name="Slide Number Placeholder 3"/>
          <p:cNvSpPr>
            <a:spLocks noGrp="1"/>
          </p:cNvSpPr>
          <p:nvPr>
            <p:ph type="sldNum" sz="quarter" idx="10"/>
          </p:nvPr>
        </p:nvSpPr>
        <p:spPr/>
        <p:txBody>
          <a:bodyPr/>
          <a:lstStyle/>
          <a:p>
            <a:fld id="{CD463815-76AB-4E87-A126-43D88A1C101B}" type="slidenum">
              <a:rPr lang="en-GB" smtClean="0"/>
              <a:pPr/>
              <a:t>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D463815-76AB-4E87-A126-43D88A1C101B}" type="slidenum">
              <a:rPr lang="en-GB" smtClean="0"/>
              <a:pPr/>
              <a:t>7</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Examples of dormant practices: works transport, hitching, cycling, non-bulk shopping</a:t>
            </a:r>
            <a:r>
              <a:rPr lang="en-GB" baseline="0" dirty="0" smtClean="0"/>
              <a:t> practices, but also food-growing, even barter – in some senses a standard ‘green’ manifesto.</a:t>
            </a:r>
            <a:endParaRPr lang="en-GB" dirty="0"/>
          </a:p>
        </p:txBody>
      </p:sp>
      <p:sp>
        <p:nvSpPr>
          <p:cNvPr id="4" name="Slide Number Placeholder 3"/>
          <p:cNvSpPr>
            <a:spLocks noGrp="1"/>
          </p:cNvSpPr>
          <p:nvPr>
            <p:ph type="sldNum" sz="quarter" idx="10"/>
          </p:nvPr>
        </p:nvSpPr>
        <p:spPr/>
        <p:txBody>
          <a:bodyPr/>
          <a:lstStyle/>
          <a:p>
            <a:fld id="{CD463815-76AB-4E87-A126-43D88A1C101B}" type="slidenum">
              <a:rPr lang="en-GB" smtClean="0"/>
              <a:pPr/>
              <a:t>10</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D463815-76AB-4E87-A126-43D88A1C101B}" type="slidenum">
              <a:rPr lang="en-GB" smtClean="0"/>
              <a:pPr/>
              <a:t>15</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D3581C9-63C3-4E4A-8EEC-EBBCBA5AEE5F}" type="datetimeFigureOut">
              <a:rPr lang="en-GB" smtClean="0"/>
              <a:pPr/>
              <a:t>10/09/2013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B6BF8F-D7B6-48E8-86CB-762811480CBF}"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D3581C9-63C3-4E4A-8EEC-EBBCBA5AEE5F}" type="datetimeFigureOut">
              <a:rPr lang="en-GB" smtClean="0"/>
              <a:pPr/>
              <a:t>10/09/2013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B6BF8F-D7B6-48E8-86CB-762811480CBF}"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D3581C9-63C3-4E4A-8EEC-EBBCBA5AEE5F}" type="datetimeFigureOut">
              <a:rPr lang="en-GB" smtClean="0"/>
              <a:pPr/>
              <a:t>10/09/2013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B6BF8F-D7B6-48E8-86CB-762811480CBF}"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D3581C9-63C3-4E4A-8EEC-EBBCBA5AEE5F}" type="datetimeFigureOut">
              <a:rPr lang="en-GB" smtClean="0"/>
              <a:pPr/>
              <a:t>10/09/2013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B6BF8F-D7B6-48E8-86CB-762811480CBF}"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3581C9-63C3-4E4A-8EEC-EBBCBA5AEE5F}" type="datetimeFigureOut">
              <a:rPr lang="en-GB" smtClean="0"/>
              <a:pPr/>
              <a:t>10/09/2013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B6BF8F-D7B6-48E8-86CB-762811480CBF}"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D3581C9-63C3-4E4A-8EEC-EBBCBA5AEE5F}" type="datetimeFigureOut">
              <a:rPr lang="en-GB" smtClean="0"/>
              <a:pPr/>
              <a:t>10/09/2013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BB6BF8F-D7B6-48E8-86CB-762811480CBF}"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D3581C9-63C3-4E4A-8EEC-EBBCBA5AEE5F}" type="datetimeFigureOut">
              <a:rPr lang="en-GB" smtClean="0"/>
              <a:pPr/>
              <a:t>10/09/2013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BB6BF8F-D7B6-48E8-86CB-762811480CBF}"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D3581C9-63C3-4E4A-8EEC-EBBCBA5AEE5F}" type="datetimeFigureOut">
              <a:rPr lang="en-GB" smtClean="0"/>
              <a:pPr/>
              <a:t>10/09/2013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BB6BF8F-D7B6-48E8-86CB-762811480CBF}"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3581C9-63C3-4E4A-8EEC-EBBCBA5AEE5F}" type="datetimeFigureOut">
              <a:rPr lang="en-GB" smtClean="0"/>
              <a:pPr/>
              <a:t>10/09/2013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BB6BF8F-D7B6-48E8-86CB-762811480CBF}"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3581C9-63C3-4E4A-8EEC-EBBCBA5AEE5F}" type="datetimeFigureOut">
              <a:rPr lang="en-GB" smtClean="0"/>
              <a:pPr/>
              <a:t>10/09/2013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BB6BF8F-D7B6-48E8-86CB-762811480CBF}"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3581C9-63C3-4E4A-8EEC-EBBCBA5AEE5F}" type="datetimeFigureOut">
              <a:rPr lang="en-GB" smtClean="0"/>
              <a:pPr/>
              <a:t>10/09/2013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BB6BF8F-D7B6-48E8-86CB-762811480CBF}"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3581C9-63C3-4E4A-8EEC-EBBCBA5AEE5F}" type="datetimeFigureOut">
              <a:rPr lang="en-GB" smtClean="0"/>
              <a:pPr/>
              <a:t>10/09/2013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B6BF8F-D7B6-48E8-86CB-762811480CBF}"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268760"/>
            <a:ext cx="7772400" cy="1470025"/>
          </a:xfrm>
        </p:spPr>
        <p:txBody>
          <a:bodyPr>
            <a:normAutofit fontScale="90000"/>
          </a:bodyPr>
          <a:lstStyle/>
          <a:p>
            <a:r>
              <a:rPr lang="en-GB" dirty="0"/>
              <a:t>From </a:t>
            </a:r>
            <a:r>
              <a:rPr lang="en-GB" dirty="0" err="1"/>
              <a:t>automobility</a:t>
            </a:r>
            <a:r>
              <a:rPr lang="en-GB" dirty="0"/>
              <a:t> to </a:t>
            </a:r>
            <a:r>
              <a:rPr lang="en-GB" dirty="0" err="1"/>
              <a:t>autonomobility</a:t>
            </a:r>
            <a:r>
              <a:rPr lang="en-GB" dirty="0"/>
              <a:t>: A sketch of a utopian future</a:t>
            </a:r>
          </a:p>
        </p:txBody>
      </p:sp>
      <p:sp>
        <p:nvSpPr>
          <p:cNvPr id="3" name="Subtitle 2"/>
          <p:cNvSpPr>
            <a:spLocks noGrp="1"/>
          </p:cNvSpPr>
          <p:nvPr>
            <p:ph type="subTitle" idx="1"/>
          </p:nvPr>
        </p:nvSpPr>
        <p:spPr/>
        <p:txBody>
          <a:bodyPr/>
          <a:lstStyle/>
          <a:p>
            <a:r>
              <a:rPr lang="en-GB" dirty="0" smtClean="0"/>
              <a:t>Katharina </a:t>
            </a:r>
            <a:r>
              <a:rPr lang="en-GB" dirty="0" err="1" smtClean="0"/>
              <a:t>Manderscheid</a:t>
            </a:r>
            <a:r>
              <a:rPr lang="en-GB" dirty="0" smtClean="0"/>
              <a:t>, </a:t>
            </a:r>
            <a:r>
              <a:rPr lang="en-GB" dirty="0" err="1" smtClean="0"/>
              <a:t>Universitaet</a:t>
            </a:r>
            <a:r>
              <a:rPr lang="en-GB" dirty="0" smtClean="0"/>
              <a:t> Luzern.</a:t>
            </a:r>
          </a:p>
          <a:p>
            <a:r>
              <a:rPr lang="en-GB" dirty="0" smtClean="0"/>
              <a:t>Noel Cass, Lancaster University</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Changing practice</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Four strategies – </a:t>
            </a:r>
          </a:p>
          <a:p>
            <a:pPr lvl="1"/>
            <a:r>
              <a:rPr lang="en-GB" dirty="0" smtClean="0"/>
              <a:t>take automobile practice meanings as given and attempt to satisfy in low carbon way (tech fix, e-cars) = change material element of mobility practice, leave other elements untouched, OR</a:t>
            </a:r>
          </a:p>
          <a:p>
            <a:pPr lvl="1"/>
            <a:r>
              <a:rPr lang="en-GB" dirty="0" smtClean="0"/>
              <a:t>Replace meanings (health, environment, use of travel time)</a:t>
            </a:r>
          </a:p>
          <a:p>
            <a:pPr lvl="1"/>
            <a:r>
              <a:rPr lang="en-GB" dirty="0" smtClean="0"/>
              <a:t>Facilitate competing practices by addressing surrounding systems of practice (socio-spatial re-ordering)</a:t>
            </a:r>
          </a:p>
          <a:p>
            <a:pPr lvl="1"/>
            <a:r>
              <a:rPr lang="en-GB" dirty="0" smtClean="0"/>
              <a:t>Reinvigorate  dormant and de-legitimised practice in context of above.</a:t>
            </a:r>
          </a:p>
          <a:p>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de-CH" dirty="0" smtClean="0">
                <a:solidFill>
                  <a:srgbClr val="000000"/>
                </a:solidFill>
                <a:latin typeface="Calibri" charset="0"/>
                <a:ea typeface="DejaVu Sans" charset="0"/>
                <a:cs typeface="DejaVu Sans" charset="0"/>
              </a:rPr>
              <a:t>Changing socio-spatial order</a:t>
            </a:r>
            <a:endParaRPr lang="de-CH" dirty="0">
              <a:solidFill>
                <a:srgbClr val="000000"/>
              </a:solidFill>
              <a:latin typeface="Calibri" charset="0"/>
              <a:ea typeface="DejaVu Sans" charset="0"/>
              <a:cs typeface="DejaVu Sans" charset="0"/>
            </a:endParaRPr>
          </a:p>
        </p:txBody>
      </p:sp>
      <p:sp>
        <p:nvSpPr>
          <p:cNvPr id="3" name="Content Placeholder 2"/>
          <p:cNvSpPr>
            <a:spLocks noGrp="1"/>
          </p:cNvSpPr>
          <p:nvPr>
            <p:ph idx="1"/>
          </p:nvPr>
        </p:nvSpPr>
        <p:spPr/>
        <p:txBody>
          <a:bodyPr>
            <a:normAutofit fontScale="70000" lnSpcReduction="20000"/>
          </a:bodyPr>
          <a:lstStyle/>
          <a:p>
            <a:pPr>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de-CH" dirty="0" smtClean="0">
                <a:solidFill>
                  <a:srgbClr val="000000"/>
                </a:solidFill>
                <a:ea typeface="DejaVu Sans" charset="0"/>
                <a:cs typeface="DejaVu Sans" charset="0"/>
              </a:rPr>
              <a:t>De-splintering, re-localisation, dense (liveable) and mixed-use, de-gentrification, reverse urban sprawl.</a:t>
            </a:r>
          </a:p>
          <a:p>
            <a:pPr>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de-CH" dirty="0" smtClean="0">
                <a:solidFill>
                  <a:srgbClr val="000000"/>
                </a:solidFill>
                <a:ea typeface="DejaVu Sans" charset="0"/>
                <a:cs typeface="DejaVu Sans" charset="0"/>
              </a:rPr>
              <a:t>Transitory/transition spaces – de-nuclearisation of domestic space (continental)?</a:t>
            </a:r>
          </a:p>
          <a:p>
            <a:pPr>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de-CH" dirty="0" smtClean="0">
                <a:solidFill>
                  <a:srgbClr val="000000"/>
                </a:solidFill>
                <a:ea typeface="DejaVu Sans" charset="0"/>
                <a:cs typeface="DejaVu Sans" charset="0"/>
              </a:rPr>
              <a:t>E.g. Speed not an issue if temporal flexibility is:</a:t>
            </a:r>
          </a:p>
          <a:p>
            <a:pPr>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de-CH" dirty="0" smtClean="0">
                <a:solidFill>
                  <a:srgbClr val="000000"/>
                </a:solidFill>
                <a:ea typeface="DejaVu Sans" charset="0"/>
                <a:cs typeface="DejaVu Sans" charset="0"/>
              </a:rPr>
              <a:t> in the other practices of everyday life (in daily context) involving work-sharing, de-specialisation?</a:t>
            </a:r>
          </a:p>
          <a:p>
            <a:pPr>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de-CH" dirty="0" smtClean="0">
                <a:solidFill>
                  <a:srgbClr val="000000"/>
                </a:solidFill>
                <a:ea typeface="DejaVu Sans" charset="0"/>
                <a:cs typeface="DejaVu Sans" charset="0"/>
              </a:rPr>
              <a:t>Based on living income? = autonomy over bundling and temporal organisation of ‘everyday life’ practices (in longer timeframes)</a:t>
            </a:r>
          </a:p>
          <a:p>
            <a:pPr>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de-CH" dirty="0" smtClean="0">
                <a:solidFill>
                  <a:srgbClr val="000000"/>
                </a:solidFill>
                <a:ea typeface="DejaVu Sans" charset="0"/>
                <a:cs typeface="DejaVu Sans" charset="0"/>
              </a:rPr>
              <a:t>Building resilience – e.g. Localisation of networks and economies, shortening chains of provision and consumption. (Cuba)</a:t>
            </a:r>
          </a:p>
          <a:p>
            <a:pPr>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de-CH" dirty="0" smtClean="0">
                <a:solidFill>
                  <a:srgbClr val="000000"/>
                </a:solidFill>
                <a:ea typeface="DejaVu Sans" charset="0"/>
                <a:cs typeface="DejaVu Sans" charset="0"/>
              </a:rPr>
              <a:t>Collective ‘ownership’ (access) of transportation systems – mobility of demand requires collectivisation of other material elements of the mobility system.</a:t>
            </a:r>
          </a:p>
          <a:p>
            <a:endParaRPr lang="en-GB"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err="1"/>
              <a:t>A</a:t>
            </a:r>
            <a:r>
              <a:rPr lang="en-GB" dirty="0" err="1" smtClean="0"/>
              <a:t>utonomobile</a:t>
            </a:r>
            <a:r>
              <a:rPr lang="en-GB" dirty="0" smtClean="0"/>
              <a:t> (systems of) practices</a:t>
            </a:r>
            <a:endParaRPr lang="en-GB" dirty="0"/>
          </a:p>
        </p:txBody>
      </p:sp>
      <p:sp>
        <p:nvSpPr>
          <p:cNvPr id="3" name="Content Placeholder 2"/>
          <p:cNvSpPr>
            <a:spLocks noGrp="1"/>
          </p:cNvSpPr>
          <p:nvPr>
            <p:ph idx="1"/>
          </p:nvPr>
        </p:nvSpPr>
        <p:spPr/>
        <p:txBody>
          <a:bodyPr>
            <a:normAutofit fontScale="92500" lnSpcReduction="20000"/>
          </a:bodyPr>
          <a:lstStyle/>
          <a:p>
            <a:pPr>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de-CH" dirty="0" smtClean="0">
                <a:solidFill>
                  <a:srgbClr val="000000"/>
                </a:solidFill>
                <a:ea typeface="DejaVu Sans" charset="0"/>
                <a:cs typeface="DejaVu Sans" charset="0"/>
              </a:rPr>
              <a:t>Unconstrained by current systems and organising logics - destinations:</a:t>
            </a:r>
          </a:p>
          <a:p>
            <a:pPr>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de-CH" dirty="0" smtClean="0">
                <a:solidFill>
                  <a:srgbClr val="000000"/>
                </a:solidFill>
                <a:ea typeface="DejaVu Sans" charset="0"/>
                <a:cs typeface="DejaVu Sans" charset="0"/>
              </a:rPr>
              <a:t>Free-riding on ‘socially necessary’ transport</a:t>
            </a:r>
          </a:p>
          <a:p>
            <a:pPr>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de-CH" dirty="0" smtClean="0">
                <a:solidFill>
                  <a:srgbClr val="000000"/>
                </a:solidFill>
                <a:ea typeface="DejaVu Sans" charset="0"/>
                <a:cs typeface="DejaVu Sans" charset="0"/>
              </a:rPr>
              <a:t>Collective ownership and management (car-share, pools)</a:t>
            </a:r>
          </a:p>
          <a:p>
            <a:pPr>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de-CH" dirty="0" smtClean="0">
                <a:solidFill>
                  <a:srgbClr val="000000"/>
                </a:solidFill>
                <a:ea typeface="DejaVu Sans" charset="0"/>
                <a:cs typeface="DejaVu Sans" charset="0"/>
              </a:rPr>
              <a:t>Mandatory lift-giving (imposed cultural norm)</a:t>
            </a:r>
          </a:p>
          <a:p>
            <a:pPr>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de-CH" dirty="0" smtClean="0">
                <a:solidFill>
                  <a:srgbClr val="000000"/>
                </a:solidFill>
                <a:ea typeface="DejaVu Sans" charset="0"/>
                <a:cs typeface="DejaVu Sans" charset="0"/>
              </a:rPr>
              <a:t>Collective meso-transport</a:t>
            </a:r>
          </a:p>
          <a:p>
            <a:pPr>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de-CH" dirty="0" smtClean="0">
                <a:solidFill>
                  <a:srgbClr val="000000"/>
                </a:solidFill>
                <a:ea typeface="DejaVu Sans" charset="0"/>
                <a:cs typeface="DejaVu Sans" charset="0"/>
              </a:rPr>
              <a:t>Multi-modal </a:t>
            </a:r>
          </a:p>
          <a:p>
            <a:pPr>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de-CH" dirty="0" smtClean="0">
                <a:solidFill>
                  <a:srgbClr val="000000"/>
                </a:solidFill>
                <a:ea typeface="DejaVu Sans" charset="0"/>
                <a:cs typeface="DejaVu Sans" charset="0"/>
              </a:rPr>
              <a:t>Infrastructure for low-carbon (e.g. cycles, rickshaws, walking)</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Conclusions</a:t>
            </a:r>
            <a:endParaRPr lang="en-GB" dirty="0"/>
          </a:p>
        </p:txBody>
      </p:sp>
      <p:sp>
        <p:nvSpPr>
          <p:cNvPr id="3" name="Content Placeholder 2"/>
          <p:cNvSpPr>
            <a:spLocks noGrp="1"/>
          </p:cNvSpPr>
          <p:nvPr>
            <p:ph idx="1"/>
          </p:nvPr>
        </p:nvSpPr>
        <p:spPr/>
        <p:txBody>
          <a:bodyPr>
            <a:normAutofit fontScale="85000" lnSpcReduction="20000"/>
          </a:bodyPr>
          <a:lstStyle/>
          <a:p>
            <a:pPr>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de-CH" dirty="0" smtClean="0">
                <a:solidFill>
                  <a:srgbClr val="000000"/>
                </a:solidFill>
                <a:ea typeface="DejaVu Sans" charset="0"/>
                <a:cs typeface="DejaVu Sans" charset="0"/>
              </a:rPr>
              <a:t>Rather than succumbing to the path dependencies implied by high-tech, intelligent transport systems, we should identify, protect, resurrect and promote existent and dormant alternative low-carbon mobility practices which have been de-legitimised</a:t>
            </a:r>
          </a:p>
          <a:p>
            <a:pPr>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de-CH" dirty="0" smtClean="0">
                <a:solidFill>
                  <a:srgbClr val="000000"/>
                </a:solidFill>
                <a:ea typeface="DejaVu Sans" charset="0"/>
                <a:cs typeface="DejaVu Sans" charset="0"/>
              </a:rPr>
              <a:t>Transform regimes of dominant mobility systems, facilitating ‘autonomobility’ in ways which satisfy sustainability objectives along with those of mobility justice. </a:t>
            </a:r>
          </a:p>
          <a:p>
            <a:pPr>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de-CH" dirty="0" smtClean="0">
                <a:solidFill>
                  <a:srgbClr val="000000"/>
                </a:solidFill>
                <a:ea typeface="DejaVu Sans" charset="0"/>
                <a:cs typeface="DejaVu Sans" charset="0"/>
              </a:rPr>
              <a:t>Such transitions cannot only be limited to mobility but will depend on and engender changes in the cultural, economic and technological backbones of the social.</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Conclusions</a:t>
            </a:r>
            <a:endParaRPr lang="en-GB" dirty="0"/>
          </a:p>
        </p:txBody>
      </p:sp>
      <p:sp>
        <p:nvSpPr>
          <p:cNvPr id="3" name="Content Placeholder 2"/>
          <p:cNvSpPr>
            <a:spLocks noGrp="1"/>
          </p:cNvSpPr>
          <p:nvPr>
            <p:ph idx="1"/>
          </p:nvPr>
        </p:nvSpPr>
        <p:spPr/>
        <p:txBody>
          <a:bodyPr>
            <a:normAutofit/>
          </a:bodyPr>
          <a:lstStyle/>
          <a:p>
            <a:pPr>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de-CH" dirty="0" smtClean="0">
                <a:solidFill>
                  <a:srgbClr val="000000"/>
                </a:solidFill>
                <a:ea typeface="DejaVu Sans" charset="0"/>
                <a:cs typeface="DejaVu Sans" charset="0"/>
              </a:rPr>
              <a:t>Utopian? Normative? Yes, but an issue of:</a:t>
            </a:r>
          </a:p>
          <a:p>
            <a:pPr lvl="1">
              <a:tabLst>
                <a:tab pos="723900" algn="l"/>
                <a:tab pos="1447800" algn="l"/>
                <a:tab pos="2171700" algn="l"/>
                <a:tab pos="2895600" algn="l"/>
                <a:tab pos="3619500" algn="l"/>
                <a:tab pos="4343400" algn="l"/>
                <a:tab pos="5067300" algn="l"/>
                <a:tab pos="5791200" algn="l"/>
                <a:tab pos="6515100" algn="l"/>
                <a:tab pos="7239000" algn="l"/>
                <a:tab pos="7962900" algn="l"/>
              </a:tabLst>
            </a:pPr>
            <a:r>
              <a:rPr lang="de-CH" dirty="0" smtClean="0">
                <a:solidFill>
                  <a:srgbClr val="000000"/>
                </a:solidFill>
                <a:ea typeface="DejaVu Sans" charset="0"/>
                <a:cs typeface="DejaVu Sans" charset="0"/>
              </a:rPr>
              <a:t>Reflectivity regarding the normativity of BAU too!</a:t>
            </a:r>
          </a:p>
          <a:p>
            <a:pPr lvl="1">
              <a:tabLst>
                <a:tab pos="723900" algn="l"/>
                <a:tab pos="1447800" algn="l"/>
                <a:tab pos="2171700" algn="l"/>
                <a:tab pos="2895600" algn="l"/>
                <a:tab pos="3619500" algn="l"/>
                <a:tab pos="4343400" algn="l"/>
                <a:tab pos="5067300" algn="l"/>
                <a:tab pos="5791200" algn="l"/>
                <a:tab pos="6515100" algn="l"/>
                <a:tab pos="7239000" algn="l"/>
                <a:tab pos="7962900" algn="l"/>
              </a:tabLst>
            </a:pPr>
            <a:r>
              <a:rPr lang="de-CH" dirty="0" smtClean="0">
                <a:solidFill>
                  <a:srgbClr val="000000"/>
                </a:solidFill>
                <a:ea typeface="DejaVu Sans" charset="0"/>
                <a:cs typeface="DejaVu Sans" charset="0"/>
              </a:rPr>
              <a:t>Socio-technical co-evolution of the future.</a:t>
            </a:r>
          </a:p>
          <a:p>
            <a:pPr lvl="1">
              <a:tabLst>
                <a:tab pos="723900" algn="l"/>
                <a:tab pos="1447800" algn="l"/>
                <a:tab pos="2171700" algn="l"/>
                <a:tab pos="2895600" algn="l"/>
                <a:tab pos="3619500" algn="l"/>
                <a:tab pos="4343400" algn="l"/>
                <a:tab pos="5067300" algn="l"/>
                <a:tab pos="5791200" algn="l"/>
                <a:tab pos="6515100" algn="l"/>
                <a:tab pos="7239000" algn="l"/>
                <a:tab pos="7962900" algn="l"/>
              </a:tabLst>
            </a:pPr>
            <a:r>
              <a:rPr lang="de-CH" dirty="0" smtClean="0">
                <a:solidFill>
                  <a:srgbClr val="000000"/>
                </a:solidFill>
                <a:ea typeface="DejaVu Sans" charset="0"/>
                <a:cs typeface="DejaVu Sans" charset="0"/>
              </a:rPr>
              <a:t>Selection of the organising vision (sus dev, TM)</a:t>
            </a:r>
          </a:p>
          <a:p>
            <a:pPr lvl="1">
              <a:tabLst>
                <a:tab pos="723900" algn="l"/>
                <a:tab pos="1447800" algn="l"/>
                <a:tab pos="2171700" algn="l"/>
                <a:tab pos="2895600" algn="l"/>
                <a:tab pos="3619500" algn="l"/>
                <a:tab pos="4343400" algn="l"/>
                <a:tab pos="5067300" algn="l"/>
                <a:tab pos="5791200" algn="l"/>
                <a:tab pos="6515100" algn="l"/>
                <a:tab pos="7239000" algn="l"/>
                <a:tab pos="7962900" algn="l"/>
              </a:tabLst>
            </a:pPr>
            <a:r>
              <a:rPr lang="de-CH" dirty="0" smtClean="0">
                <a:solidFill>
                  <a:srgbClr val="000000"/>
                </a:solidFill>
                <a:ea typeface="DejaVu Sans" charset="0"/>
                <a:cs typeface="DejaVu Sans" charset="0"/>
              </a:rPr>
              <a:t>Creation of new norms and values</a:t>
            </a:r>
          </a:p>
          <a:p>
            <a:pPr lvl="1">
              <a:tabLst>
                <a:tab pos="723900" algn="l"/>
                <a:tab pos="1447800" algn="l"/>
                <a:tab pos="2171700" algn="l"/>
                <a:tab pos="2895600" algn="l"/>
                <a:tab pos="3619500" algn="l"/>
                <a:tab pos="4343400" algn="l"/>
                <a:tab pos="5067300" algn="l"/>
                <a:tab pos="5791200" algn="l"/>
                <a:tab pos="6515100" algn="l"/>
                <a:tab pos="7239000" algn="l"/>
                <a:tab pos="7962900" algn="l"/>
              </a:tabLst>
            </a:pPr>
            <a:r>
              <a:rPr lang="de-CH" dirty="0" smtClean="0">
                <a:solidFill>
                  <a:srgbClr val="000000"/>
                </a:solidFill>
                <a:ea typeface="DejaVu Sans" charset="0"/>
                <a:cs typeface="DejaVu Sans" charset="0"/>
              </a:rPr>
              <a:t>Return to our opening point – there is a window of opportunity to chose the future before it is imposed on us.</a:t>
            </a:r>
          </a:p>
          <a:p>
            <a:pPr>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endParaRPr lang="de-CH" dirty="0" smtClean="0">
              <a:solidFill>
                <a:srgbClr val="000000"/>
              </a:solidFill>
              <a:ea typeface="DejaVu Sans" charset="0"/>
              <a:cs typeface="DejaVu Sans"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457200" y="764704"/>
            <a:ext cx="8229600" cy="5361459"/>
          </a:xfrm>
        </p:spPr>
        <p:txBody>
          <a:bodyPr>
            <a:normAutofit lnSpcReduction="10000"/>
          </a:bodyPr>
          <a:lstStyle/>
          <a:p>
            <a:pPr algn="ctr"/>
            <a:r>
              <a:rPr lang="de-CH" dirty="0" smtClean="0">
                <a:solidFill>
                  <a:srgbClr val="000000"/>
                </a:solidFill>
                <a:ea typeface="DejaVu Sans" charset="0"/>
                <a:cs typeface="DejaVu Sans" charset="0"/>
              </a:rPr>
              <a:t>“[Odo] </a:t>
            </a:r>
            <a:r>
              <a:rPr lang="de-CH" i="1" dirty="0" smtClean="0">
                <a:solidFill>
                  <a:srgbClr val="000000"/>
                </a:solidFill>
                <a:ea typeface="DejaVu Sans" charset="0"/>
                <a:cs typeface="DejaVu Sans" charset="0"/>
              </a:rPr>
              <a:t>suggested that the natural limit to the size of a community lay in its dependence on its own immediate region for essential food and power, she intended that all communities be connected by communication and transportation networks, so that goods and ideas could get where they were wanted, and the administration of  things might work with speed and ease, and no community should be  cut off from change and interchange. But the network was not to be run from the top down.” </a:t>
            </a:r>
            <a:r>
              <a:rPr lang="de-CH" dirty="0" smtClean="0">
                <a:solidFill>
                  <a:srgbClr val="000000"/>
                </a:solidFill>
                <a:ea typeface="DejaVu Sans" charset="0"/>
                <a:cs typeface="DejaVu Sans" charset="0"/>
              </a:rPr>
              <a:t>(LeGuin 1974:77-78)</a:t>
            </a:r>
          </a:p>
          <a:p>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(re)Framing the problem</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Climate change, peak oil, ecological limits</a:t>
            </a:r>
          </a:p>
          <a:p>
            <a:r>
              <a:rPr lang="en-GB" dirty="0" smtClean="0"/>
              <a:t>Mobility for the powerful, not for marginal or unproductive</a:t>
            </a:r>
          </a:p>
          <a:p>
            <a:r>
              <a:rPr lang="en-GB" dirty="0" smtClean="0"/>
              <a:t>Proposed solutions techno fixes, high tech, energy intensive</a:t>
            </a:r>
          </a:p>
          <a:p>
            <a:r>
              <a:rPr lang="en-GB" dirty="0" smtClean="0"/>
              <a:t>Leave untouched:</a:t>
            </a:r>
          </a:p>
          <a:p>
            <a:pPr lvl="1"/>
            <a:r>
              <a:rPr lang="en-GB" dirty="0" smtClean="0"/>
              <a:t>Economic growth</a:t>
            </a:r>
          </a:p>
          <a:p>
            <a:pPr lvl="1"/>
            <a:r>
              <a:rPr lang="en-GB" dirty="0" smtClean="0"/>
              <a:t>Exploitation of resources</a:t>
            </a:r>
          </a:p>
          <a:p>
            <a:pPr lvl="1"/>
            <a:r>
              <a:rPr lang="en-GB" dirty="0" smtClean="0"/>
              <a:t>Liberal individualism</a:t>
            </a:r>
          </a:p>
          <a:p>
            <a:pPr lvl="1"/>
            <a:r>
              <a:rPr lang="en-GB" dirty="0" smtClean="0"/>
              <a:t>Derived compulsions to be (auto)mobile</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Mobilities</a:t>
            </a:r>
            <a:r>
              <a:rPr lang="en-GB" dirty="0" smtClean="0"/>
              <a:t> turn</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Mobility justice as:</a:t>
            </a:r>
          </a:p>
          <a:p>
            <a:pPr lvl="1"/>
            <a:r>
              <a:rPr lang="en-GB" dirty="0" smtClean="0"/>
              <a:t>Network capital (Larsen, </a:t>
            </a:r>
            <a:r>
              <a:rPr lang="en-GB" dirty="0" err="1" smtClean="0"/>
              <a:t>Axhausen</a:t>
            </a:r>
            <a:r>
              <a:rPr lang="en-GB" dirty="0" smtClean="0"/>
              <a:t> and </a:t>
            </a:r>
            <a:r>
              <a:rPr lang="en-GB" dirty="0" err="1" smtClean="0"/>
              <a:t>Urry</a:t>
            </a:r>
            <a:r>
              <a:rPr lang="en-GB" dirty="0" smtClean="0"/>
              <a:t>)</a:t>
            </a:r>
          </a:p>
          <a:p>
            <a:pPr lvl="1"/>
            <a:r>
              <a:rPr lang="en-GB" dirty="0" smtClean="0"/>
              <a:t>Motility (Kaufmann)</a:t>
            </a:r>
          </a:p>
          <a:p>
            <a:pPr lvl="1"/>
            <a:r>
              <a:rPr lang="en-GB" dirty="0" smtClean="0"/>
              <a:t>Mobility equity (Sheller 2011)</a:t>
            </a:r>
          </a:p>
          <a:p>
            <a:pPr>
              <a:spcBef>
                <a:spcPts val="0"/>
              </a:spcBef>
            </a:pPr>
            <a:r>
              <a:rPr lang="en-GB" dirty="0" smtClean="0"/>
              <a:t>Proposed scenarios:</a:t>
            </a:r>
          </a:p>
          <a:p>
            <a:pPr lvl="1">
              <a:spcBef>
                <a:spcPts val="0"/>
              </a:spcBef>
            </a:pPr>
            <a:r>
              <a:rPr lang="en-GB" dirty="0" smtClean="0"/>
              <a:t>Individualised pods (Dennis and </a:t>
            </a:r>
            <a:r>
              <a:rPr lang="en-GB" dirty="0" err="1" smtClean="0"/>
              <a:t>Urry</a:t>
            </a:r>
            <a:r>
              <a:rPr lang="en-GB" dirty="0" smtClean="0"/>
              <a:t>)</a:t>
            </a:r>
          </a:p>
          <a:p>
            <a:pPr lvl="1">
              <a:spcBef>
                <a:spcPts val="0"/>
              </a:spcBef>
            </a:pPr>
            <a:r>
              <a:rPr lang="en-GB" dirty="0" smtClean="0"/>
              <a:t>Smart mobility systems</a:t>
            </a:r>
          </a:p>
          <a:p>
            <a:pPr lvl="1">
              <a:spcBef>
                <a:spcPts val="0"/>
              </a:spcBef>
            </a:pPr>
            <a:r>
              <a:rPr lang="en-GB" dirty="0" smtClean="0"/>
              <a:t>Mobility on demand (Sheller 2012)</a:t>
            </a:r>
            <a:endParaRPr lang="en-GB" dirty="0"/>
          </a:p>
          <a:p>
            <a:r>
              <a:rPr lang="en-GB" dirty="0" smtClean="0"/>
              <a:t>Issues raised:</a:t>
            </a:r>
          </a:p>
          <a:p>
            <a:pPr lvl="1"/>
            <a:r>
              <a:rPr lang="en-GB" dirty="0" smtClean="0"/>
              <a:t>Energy intensive (electric, digital)</a:t>
            </a:r>
          </a:p>
          <a:p>
            <a:pPr lvl="1"/>
            <a:r>
              <a:rPr lang="en-GB" dirty="0" smtClean="0"/>
              <a:t>Surveillance and control (smart - Packer 2008, Dennis and </a:t>
            </a:r>
            <a:r>
              <a:rPr lang="en-GB" dirty="0" err="1" smtClean="0"/>
              <a:t>Urry</a:t>
            </a:r>
            <a:r>
              <a:rPr lang="en-GB" dirty="0" smtClean="0"/>
              <a:t> 2009)</a:t>
            </a:r>
            <a:endParaRPr lang="en-GB" dirty="0"/>
          </a:p>
          <a:p>
            <a:pPr lvl="1"/>
            <a:endParaRPr lang="en-GB" sz="3200" dirty="0"/>
          </a:p>
          <a:p>
            <a:pPr lvl="1"/>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Concepts of justice</a:t>
            </a:r>
            <a:endParaRPr lang="en-GB" dirty="0"/>
          </a:p>
        </p:txBody>
      </p:sp>
      <p:sp>
        <p:nvSpPr>
          <p:cNvPr id="3" name="Content Placeholder 2"/>
          <p:cNvSpPr>
            <a:spLocks noGrp="1"/>
          </p:cNvSpPr>
          <p:nvPr>
            <p:ph idx="1"/>
          </p:nvPr>
        </p:nvSpPr>
        <p:spPr/>
        <p:txBody>
          <a:bodyPr>
            <a:normAutofit lnSpcReduction="10000"/>
          </a:bodyPr>
          <a:lstStyle/>
          <a:p>
            <a:r>
              <a:rPr lang="en-GB" dirty="0" smtClean="0"/>
              <a:t>Environmental justice:</a:t>
            </a:r>
          </a:p>
          <a:p>
            <a:pPr lvl="1"/>
            <a:r>
              <a:rPr lang="en-GB" dirty="0" smtClean="0"/>
              <a:t>Uneven distribution of benefits and impacts of mobility systems (noise, pollution, roads not streets, topological impact)</a:t>
            </a:r>
          </a:p>
          <a:p>
            <a:r>
              <a:rPr lang="en-GB" dirty="0" smtClean="0"/>
              <a:t>Intergenerational equity:</a:t>
            </a:r>
          </a:p>
          <a:p>
            <a:pPr lvl="1"/>
            <a:r>
              <a:rPr lang="en-GB" dirty="0" smtClean="0"/>
              <a:t>Unfair distribution of costs to future generations</a:t>
            </a:r>
          </a:p>
          <a:p>
            <a:r>
              <a:rPr lang="en-GB" dirty="0" smtClean="0"/>
              <a:t>Procedural justice:</a:t>
            </a:r>
          </a:p>
          <a:p>
            <a:pPr lvl="1"/>
            <a:r>
              <a:rPr lang="en-GB" dirty="0" smtClean="0"/>
              <a:t>People impacted most by </a:t>
            </a:r>
            <a:r>
              <a:rPr lang="en-GB" dirty="0" err="1" smtClean="0"/>
              <a:t>automobility</a:t>
            </a:r>
            <a:r>
              <a:rPr lang="en-GB" dirty="0" smtClean="0"/>
              <a:t> benefit least, and have no voice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Unjust mobility</a:t>
            </a:r>
            <a:endParaRPr lang="en-GB" dirty="0"/>
          </a:p>
        </p:txBody>
      </p:sp>
      <p:sp>
        <p:nvSpPr>
          <p:cNvPr id="3" name="Content Placeholder 2"/>
          <p:cNvSpPr>
            <a:spLocks noGrp="1"/>
          </p:cNvSpPr>
          <p:nvPr>
            <p:ph idx="1"/>
          </p:nvPr>
        </p:nvSpPr>
        <p:spPr>
          <a:xfrm>
            <a:off x="457200" y="1600200"/>
            <a:ext cx="8229600" cy="5141168"/>
          </a:xfrm>
        </p:spPr>
        <p:txBody>
          <a:bodyPr>
            <a:normAutofit fontScale="77500" lnSpcReduction="20000"/>
          </a:bodyPr>
          <a:lstStyle/>
          <a:p>
            <a:r>
              <a:rPr lang="en-GB" dirty="0" smtClean="0"/>
              <a:t>The current mobility regime entails a range of injustices, which are built into the socio-spatial order...</a:t>
            </a:r>
          </a:p>
          <a:p>
            <a:pPr lvl="1">
              <a:buFont typeface="Arial" pitchFamily="34" charset="0"/>
              <a:buChar char="•"/>
            </a:pPr>
            <a:r>
              <a:rPr lang="en-GB" sz="3200" dirty="0" smtClean="0"/>
              <a:t>Social injustice:</a:t>
            </a:r>
          </a:p>
          <a:p>
            <a:pPr lvl="2"/>
            <a:r>
              <a:rPr lang="en-GB" dirty="0" smtClean="0"/>
              <a:t>Unequal distribution of network capital – gendered, class-based, </a:t>
            </a:r>
            <a:r>
              <a:rPr lang="en-GB" dirty="0" err="1" smtClean="0"/>
              <a:t>racialised</a:t>
            </a:r>
            <a:endParaRPr lang="en-GB" dirty="0" smtClean="0"/>
          </a:p>
          <a:p>
            <a:pPr lvl="2"/>
            <a:r>
              <a:rPr lang="en-GB" dirty="0" smtClean="0"/>
              <a:t>Unequal effects of mobility regimes</a:t>
            </a:r>
          </a:p>
          <a:p>
            <a:pPr lvl="1">
              <a:buFont typeface="Arial" pitchFamily="34" charset="0"/>
              <a:buChar char="•"/>
            </a:pPr>
            <a:r>
              <a:rPr lang="en-GB" sz="3200" dirty="0" smtClean="0"/>
              <a:t>Spatial injustice: splintering urbanism, ongoing polarisation of hot and cold spots of provision (Graham and Marvin 2001) </a:t>
            </a:r>
            <a:r>
              <a:rPr lang="en-GB" sz="3200" dirty="0" smtClean="0">
                <a:sym typeface="Wingdings" pitchFamily="2" charset="2"/>
              </a:rPr>
              <a:t> low-carbon mobility options tend to be available only at gentrified connect urban residential areas</a:t>
            </a:r>
          </a:p>
          <a:p>
            <a:pPr lvl="1">
              <a:buFont typeface="Arial" pitchFamily="34" charset="0"/>
              <a:buChar char="•"/>
            </a:pPr>
            <a:r>
              <a:rPr lang="en-GB" sz="3200" dirty="0" smtClean="0">
                <a:sym typeface="Wingdings" pitchFamily="2" charset="2"/>
              </a:rPr>
              <a:t>Autonomy injustice: the compulsions and the constraints of (</a:t>
            </a:r>
            <a:r>
              <a:rPr lang="en-GB" sz="3200" dirty="0" err="1" smtClean="0">
                <a:sym typeface="Wingdings" pitchFamily="2" charset="2"/>
              </a:rPr>
              <a:t>im</a:t>
            </a:r>
            <a:r>
              <a:rPr lang="en-GB" sz="3200" dirty="0" smtClean="0">
                <a:sym typeface="Wingdings" pitchFamily="2" charset="2"/>
              </a:rPr>
              <a:t>)mobility are rooted in particular economic policies and cultural norms, e.g. Workfare policies, immigration regimes, de-legitimisation of particular mobility practices</a:t>
            </a:r>
            <a:endParaRPr lang="en-GB" sz="3200" dirty="0" smtClean="0"/>
          </a:p>
          <a:p>
            <a:endParaRPr lang="en-GB" dirty="0" smtClean="0"/>
          </a:p>
          <a:p>
            <a:pPr lvl="1"/>
            <a:endParaRPr lang="en-GB" dirty="0" smtClean="0"/>
          </a:p>
          <a:p>
            <a:pPr lvl="1"/>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Automobile freedom</a:t>
            </a:r>
            <a:endParaRPr lang="en-GB" dirty="0"/>
          </a:p>
        </p:txBody>
      </p:sp>
      <p:sp>
        <p:nvSpPr>
          <p:cNvPr id="3" name="Content Placeholder 2"/>
          <p:cNvSpPr>
            <a:spLocks noGrp="1"/>
          </p:cNvSpPr>
          <p:nvPr>
            <p:ph idx="1"/>
          </p:nvPr>
        </p:nvSpPr>
        <p:spPr/>
        <p:txBody>
          <a:bodyPr>
            <a:normAutofit fontScale="85000" lnSpcReduction="20000"/>
          </a:bodyPr>
          <a:lstStyle/>
          <a:p>
            <a:pPr>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de-CH" dirty="0" smtClean="0">
                <a:solidFill>
                  <a:srgbClr val="000000"/>
                </a:solidFill>
                <a:ea typeface="DejaVu Sans" charset="0"/>
                <a:cs typeface="DejaVu Sans" charset="0"/>
              </a:rPr>
              <a:t>A particular </a:t>
            </a:r>
            <a:r>
              <a:rPr lang="de-CH" i="1" dirty="0" smtClean="0">
                <a:solidFill>
                  <a:srgbClr val="000000"/>
                </a:solidFill>
                <a:ea typeface="DejaVu Sans" charset="0"/>
                <a:cs typeface="DejaVu Sans" charset="0"/>
              </a:rPr>
              <a:t>individualist</a:t>
            </a:r>
            <a:r>
              <a:rPr lang="de-CH" dirty="0" smtClean="0">
                <a:solidFill>
                  <a:srgbClr val="000000"/>
                </a:solidFill>
                <a:ea typeface="DejaVu Sans" charset="0"/>
                <a:cs typeface="DejaVu Sans" charset="0"/>
              </a:rPr>
              <a:t> interpretation of ‘freedom’ is inscribed in the technical, infrastructural and cultural landscape of automobility (Cass and Manderscheid 2010)</a:t>
            </a:r>
          </a:p>
          <a:p>
            <a:pPr>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de-CH" dirty="0" smtClean="0">
                <a:solidFill>
                  <a:srgbClr val="000000"/>
                </a:solidFill>
                <a:ea typeface="DejaVu Sans" charset="0"/>
                <a:cs typeface="DejaVu Sans" charset="0"/>
              </a:rPr>
              <a:t>Mobility as freedom</a:t>
            </a:r>
          </a:p>
          <a:p>
            <a:pPr>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de-CH" dirty="0" smtClean="0">
                <a:solidFill>
                  <a:srgbClr val="000000"/>
                </a:solidFill>
                <a:ea typeface="DejaVu Sans" charset="0"/>
                <a:cs typeface="DejaVu Sans" charset="0"/>
              </a:rPr>
              <a:t>From place (exit, escape - Bauman 2000)</a:t>
            </a:r>
          </a:p>
          <a:p>
            <a:pPr>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de-CH" dirty="0" smtClean="0">
                <a:solidFill>
                  <a:srgbClr val="000000"/>
                </a:solidFill>
                <a:ea typeface="DejaVu Sans" charset="0"/>
                <a:cs typeface="DejaVu Sans" charset="0"/>
              </a:rPr>
              <a:t>From (traditional) social and spatial ties (cf. Marx, Rose 1999)</a:t>
            </a:r>
          </a:p>
          <a:p>
            <a:pPr>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de-CH" dirty="0" smtClean="0">
                <a:solidFill>
                  <a:srgbClr val="000000"/>
                </a:solidFill>
                <a:ea typeface="DejaVu Sans" charset="0"/>
                <a:cs typeface="DejaVu Sans" charset="0"/>
              </a:rPr>
              <a:t>Desocialised/atomised form of freedom</a:t>
            </a:r>
          </a:p>
          <a:p>
            <a:pPr>
              <a:lnSpc>
                <a:spcPct val="100000"/>
              </a:lnSpc>
              <a:tabLst>
                <a:tab pos="723900" algn="l"/>
                <a:tab pos="1447800" algn="l"/>
                <a:tab pos="2171700" algn="l"/>
                <a:tab pos="2895600" algn="l"/>
                <a:tab pos="3619500" algn="l"/>
                <a:tab pos="4343400" algn="l"/>
                <a:tab pos="5067300" algn="l"/>
                <a:tab pos="5791200" algn="l"/>
                <a:tab pos="6515100" algn="l"/>
                <a:tab pos="7239000" algn="l"/>
                <a:tab pos="7962900" algn="l"/>
              </a:tabLst>
            </a:pPr>
            <a:r>
              <a:rPr lang="de-CH" dirty="0" smtClean="0">
                <a:solidFill>
                  <a:srgbClr val="000000"/>
                </a:solidFill>
                <a:ea typeface="DejaVu Sans" charset="0"/>
                <a:cs typeface="DejaVu Sans" charset="0"/>
              </a:rPr>
              <a:t>Neoliberal self-reliance – delivering one’s labour to capital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Autonomobility</a:t>
            </a:r>
            <a:endParaRPr lang="en-GB" dirty="0"/>
          </a:p>
        </p:txBody>
      </p:sp>
      <p:sp>
        <p:nvSpPr>
          <p:cNvPr id="3" name="Content Placeholder 2"/>
          <p:cNvSpPr>
            <a:spLocks noGrp="1"/>
          </p:cNvSpPr>
          <p:nvPr>
            <p:ph idx="1"/>
          </p:nvPr>
        </p:nvSpPr>
        <p:spPr/>
        <p:txBody>
          <a:bodyPr>
            <a:normAutofit lnSpcReduction="10000"/>
          </a:bodyPr>
          <a:lstStyle/>
          <a:p>
            <a:r>
              <a:rPr lang="en-GB" dirty="0" smtClean="0"/>
              <a:t>Logically, freedom for all to move or not to move! But to what ends?</a:t>
            </a:r>
          </a:p>
          <a:p>
            <a:pPr lvl="1"/>
            <a:r>
              <a:rPr lang="en-GB" dirty="0" smtClean="0"/>
              <a:t>Decentring mobility as a good in itself </a:t>
            </a:r>
          </a:p>
          <a:p>
            <a:pPr lvl="1"/>
            <a:r>
              <a:rPr lang="en-GB" dirty="0" smtClean="0"/>
              <a:t>Emancipation – ‘</a:t>
            </a:r>
            <a:r>
              <a:rPr lang="en-GB" dirty="0" err="1" smtClean="0"/>
              <a:t>Gesellschaftliche</a:t>
            </a:r>
            <a:r>
              <a:rPr lang="en-GB" dirty="0" smtClean="0"/>
              <a:t> </a:t>
            </a:r>
            <a:r>
              <a:rPr lang="en-GB" dirty="0" err="1" smtClean="0"/>
              <a:t>Teilhabe</a:t>
            </a:r>
            <a:r>
              <a:rPr lang="en-GB" dirty="0" smtClean="0"/>
              <a:t> </a:t>
            </a:r>
            <a:r>
              <a:rPr lang="en-GB" dirty="0" err="1" smtClean="0"/>
              <a:t>chancen</a:t>
            </a:r>
            <a:r>
              <a:rPr lang="en-GB" dirty="0" smtClean="0"/>
              <a:t>’ Societal participation opportunities: “a fisherman in the morning and an intellectual in the evening” (Marx)</a:t>
            </a:r>
          </a:p>
          <a:p>
            <a:pPr lvl="1"/>
            <a:r>
              <a:rPr lang="en-GB" dirty="0" smtClean="0"/>
              <a:t>Capabilities – substantive freedoms, options to chose </a:t>
            </a:r>
            <a:r>
              <a:rPr lang="en-GB" dirty="0" err="1" smtClean="0"/>
              <a:t>functionings</a:t>
            </a:r>
            <a:r>
              <a:rPr lang="en-GB" dirty="0" smtClean="0"/>
              <a:t>, and well-being rather than utility (</a:t>
            </a:r>
            <a:r>
              <a:rPr lang="en-GB" dirty="0" err="1" smtClean="0"/>
              <a:t>Sen</a:t>
            </a:r>
            <a:r>
              <a:rPr lang="en-GB" dirty="0" smtClean="0"/>
              <a:t>) (problem? – agency and choice)</a:t>
            </a:r>
          </a:p>
          <a:p>
            <a:endParaRPr lang="en-GB" dirty="0" smtClean="0"/>
          </a:p>
          <a:p>
            <a:endParaRPr lang="en-GB"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Autonomobility</a:t>
            </a:r>
            <a:endParaRPr lang="en-GB" dirty="0"/>
          </a:p>
        </p:txBody>
      </p:sp>
      <p:sp>
        <p:nvSpPr>
          <p:cNvPr id="3" name="Content Placeholder 2"/>
          <p:cNvSpPr>
            <a:spLocks noGrp="1"/>
          </p:cNvSpPr>
          <p:nvPr>
            <p:ph idx="1"/>
          </p:nvPr>
        </p:nvSpPr>
        <p:spPr/>
        <p:txBody>
          <a:bodyPr>
            <a:normAutofit/>
          </a:bodyPr>
          <a:lstStyle/>
          <a:p>
            <a:r>
              <a:rPr lang="en-GB" dirty="0" smtClean="0"/>
              <a:t>Creates conflicts over social space:</a:t>
            </a:r>
          </a:p>
          <a:p>
            <a:pPr lvl="1"/>
            <a:r>
              <a:rPr lang="en-GB" dirty="0" smtClean="0"/>
              <a:t>Immigrants and the idealised neo-liberal worker: Beyond this paper, but ‘unwanted’ or controlled mobility – paradox of neo-liberalist mobile, flexible labour.</a:t>
            </a:r>
          </a:p>
          <a:p>
            <a:pPr lvl="1"/>
            <a:r>
              <a:rPr lang="en-GB" dirty="0" smtClean="0"/>
              <a:t>Gentrification: elite occupation of </a:t>
            </a:r>
            <a:r>
              <a:rPr lang="en-GB" dirty="0" err="1" smtClean="0"/>
              <a:t>transportational</a:t>
            </a:r>
            <a:r>
              <a:rPr lang="en-GB" dirty="0" smtClean="0"/>
              <a:t> hot-spots and therefore right to low mobility</a:t>
            </a:r>
          </a:p>
          <a:p>
            <a:pPr lvl="1"/>
            <a:r>
              <a:rPr lang="en-GB" dirty="0" smtClean="0"/>
              <a:t>‘</a:t>
            </a:r>
            <a:r>
              <a:rPr lang="en-GB" dirty="0"/>
              <a:t>S</a:t>
            </a:r>
            <a:r>
              <a:rPr lang="en-GB" dirty="0" smtClean="0"/>
              <a:t>elf-</a:t>
            </a:r>
            <a:r>
              <a:rPr lang="en-GB" dirty="0" err="1" smtClean="0"/>
              <a:t>ghettoism</a:t>
            </a:r>
            <a:r>
              <a:rPr lang="en-GB" dirty="0" smtClean="0"/>
              <a:t>’: non-integration as occupying space for low-mobility small worlds.</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Practice theory</a:t>
            </a:r>
            <a:endParaRPr lang="en-GB" dirty="0"/>
          </a:p>
        </p:txBody>
      </p:sp>
      <p:sp>
        <p:nvSpPr>
          <p:cNvPr id="3" name="Content Placeholder 2"/>
          <p:cNvSpPr>
            <a:spLocks noGrp="1"/>
          </p:cNvSpPr>
          <p:nvPr>
            <p:ph idx="1"/>
          </p:nvPr>
        </p:nvSpPr>
        <p:spPr>
          <a:xfrm>
            <a:off x="457200" y="1600200"/>
            <a:ext cx="8229600" cy="4997152"/>
          </a:xfrm>
        </p:spPr>
        <p:txBody>
          <a:bodyPr>
            <a:normAutofit fontScale="92500" lnSpcReduction="10000"/>
          </a:bodyPr>
          <a:lstStyle/>
          <a:p>
            <a:r>
              <a:rPr lang="en-GB" dirty="0" smtClean="0"/>
              <a:t>Decentre mobility – </a:t>
            </a:r>
            <a:r>
              <a:rPr lang="en-GB" dirty="0" err="1" smtClean="0"/>
              <a:t>mobilities</a:t>
            </a:r>
            <a:r>
              <a:rPr lang="en-GB" dirty="0" smtClean="0"/>
              <a:t> as (systems of) practice used to bundle </a:t>
            </a:r>
            <a:r>
              <a:rPr lang="en-GB" i="1" dirty="0" smtClean="0"/>
              <a:t>other</a:t>
            </a:r>
            <a:r>
              <a:rPr lang="en-GB" dirty="0" smtClean="0"/>
              <a:t> key practices into ‘lifestyles’ (Shove et al 2012, Watson 2012)</a:t>
            </a:r>
          </a:p>
          <a:p>
            <a:r>
              <a:rPr lang="en-GB" dirty="0" smtClean="0"/>
              <a:t>Co-evolution of socio-spatial order and practices (with mobility practices as glue).</a:t>
            </a:r>
          </a:p>
          <a:p>
            <a:r>
              <a:rPr lang="en-GB" dirty="0" smtClean="0"/>
              <a:t>Key meanings inimical to low-carbon practices are shared across practice fields (choice, convenience)</a:t>
            </a:r>
          </a:p>
          <a:p>
            <a:r>
              <a:rPr lang="en-GB" dirty="0" smtClean="0"/>
              <a:t>Problem of ‘steering’ transition – historical analysis of embedding and path dependencies, but no tools to change practice?</a:t>
            </a:r>
          </a:p>
          <a:p>
            <a:endParaRPr lang="en-GB" dirty="0" smtClean="0"/>
          </a:p>
          <a:p>
            <a:endParaRPr lang="en-GB"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131</TotalTime>
  <Words>1809</Words>
  <Application>Microsoft Office PowerPoint</Application>
  <PresentationFormat>On-screen Show (4:3)</PresentationFormat>
  <Paragraphs>130</Paragraphs>
  <Slides>15</Slides>
  <Notes>9</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From automobility to autonomobility: A sketch of a utopian future</vt:lpstr>
      <vt:lpstr>(re)Framing the problem</vt:lpstr>
      <vt:lpstr>Mobilities turn</vt:lpstr>
      <vt:lpstr>Concepts of justice</vt:lpstr>
      <vt:lpstr>Unjust mobility</vt:lpstr>
      <vt:lpstr>Automobile freedom</vt:lpstr>
      <vt:lpstr>Autonomobility</vt:lpstr>
      <vt:lpstr>Autonomobility</vt:lpstr>
      <vt:lpstr>Practice theory</vt:lpstr>
      <vt:lpstr>Changing practice</vt:lpstr>
      <vt:lpstr>Changing socio-spatial order</vt:lpstr>
      <vt:lpstr>Autonomobile (systems of) practices</vt:lpstr>
      <vt:lpstr>Conclusions</vt:lpstr>
      <vt:lpstr>Conclusions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From automobility to autonomobility: A sketch of a utopian future</dc:title>
  <dc:creator>Noel</dc:creator>
  <cp:lastModifiedBy>Drinkall, Pennie</cp:lastModifiedBy>
  <cp:revision>17</cp:revision>
  <dcterms:created xsi:type="dcterms:W3CDTF">2013-08-31T10:41:59Z</dcterms:created>
  <dcterms:modified xsi:type="dcterms:W3CDTF">2013-09-10T15:05:49Z</dcterms:modified>
</cp:coreProperties>
</file>